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6" r:id="rId3"/>
    <p:sldId id="267" r:id="rId4"/>
    <p:sldId id="270" r:id="rId5"/>
    <p:sldId id="271" r:id="rId6"/>
    <p:sldId id="272" r:id="rId7"/>
    <p:sldId id="273" r:id="rId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66FF33"/>
    <a:srgbClr val="008000"/>
    <a:srgbClr val="57C965"/>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45" autoAdjust="0"/>
  </p:normalViewPr>
  <p:slideViewPr>
    <p:cSldViewPr>
      <p:cViewPr>
        <p:scale>
          <a:sx n="135" d="100"/>
          <a:sy n="135" d="100"/>
        </p:scale>
        <p:origin x="-9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8313" y="981521"/>
            <a:ext cx="7772400" cy="1470026"/>
          </a:xfrm>
        </p:spPr>
        <p:txBody>
          <a:bodyPr/>
          <a:lstStyle>
            <a:lvl1pPr algn="l">
              <a:defRPr sz="2400"/>
            </a:lvl1pPr>
          </a:lstStyle>
          <a:p>
            <a:pPr lvl="0"/>
            <a:r>
              <a:rPr lang="de-DE" altLang="de-DE" noProof="0" smtClean="0"/>
              <a:t>Titelmasterformat durch Klicken bearbeiten</a:t>
            </a:r>
            <a:endParaRPr lang="de-DE" altLang="de-DE" noProof="0" dirty="0" smtClean="0"/>
          </a:p>
        </p:txBody>
      </p:sp>
      <p:sp>
        <p:nvSpPr>
          <p:cNvPr id="3075" name="Rectangle 3"/>
          <p:cNvSpPr>
            <a:spLocks noGrp="1" noChangeArrowheads="1"/>
          </p:cNvSpPr>
          <p:nvPr>
            <p:ph type="subTitle" idx="1"/>
          </p:nvPr>
        </p:nvSpPr>
        <p:spPr>
          <a:xfrm>
            <a:off x="468313" y="2637284"/>
            <a:ext cx="7775575" cy="647700"/>
          </a:xfrm>
        </p:spPr>
        <p:txBody>
          <a:bodyPr/>
          <a:lstStyle>
            <a:lvl1pPr marL="0" indent="0">
              <a:buFont typeface="Wingdings" pitchFamily="2" charset="2"/>
              <a:buNone/>
              <a:defRPr sz="2000"/>
            </a:lvl1pPr>
          </a:lstStyle>
          <a:p>
            <a:pPr lvl="0"/>
            <a:r>
              <a:rPr lang="de-DE" altLang="de-DE" noProof="0" smtClean="0"/>
              <a:t>Formatvorlage des Untertitelmasters durch Klicken bearbeiten</a:t>
            </a:r>
            <a:endParaRPr lang="de-DE" altLang="de-DE"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4137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7488" y="1063525"/>
            <a:ext cx="2057400" cy="49577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5288" y="1063525"/>
            <a:ext cx="6019800" cy="49577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0977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832829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730349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705051"/>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20486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1074626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5288" y="2349500"/>
            <a:ext cx="4038600" cy="3157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86288" y="2349500"/>
            <a:ext cx="4038600" cy="3157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73296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817835"/>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207831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718072"/>
            <a:ext cx="4040188" cy="34472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207831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718072"/>
            <a:ext cx="4041775" cy="34472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7270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52671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39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744239"/>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744239"/>
            <a:ext cx="5111750" cy="54210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906289"/>
            <a:ext cx="3008313" cy="42590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44046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793704"/>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764704"/>
            <a:ext cx="5486400" cy="388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044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56113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84584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395288" y="2575718"/>
            <a:ext cx="8229600"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charset="0"/>
        </a:defRPr>
      </a:lvl2pPr>
      <a:lvl3pPr algn="ctr" rtl="0" eaLnBrk="1" fontAlgn="base" hangingPunct="1">
        <a:spcBef>
          <a:spcPct val="0"/>
        </a:spcBef>
        <a:spcAft>
          <a:spcPct val="0"/>
        </a:spcAft>
        <a:defRPr sz="3200">
          <a:solidFill>
            <a:schemeClr val="tx2"/>
          </a:solidFill>
          <a:latin typeface="Arial" charset="0"/>
        </a:defRPr>
      </a:lvl3pPr>
      <a:lvl4pPr algn="ctr" rtl="0" eaLnBrk="1" fontAlgn="base" hangingPunct="1">
        <a:spcBef>
          <a:spcPct val="0"/>
        </a:spcBef>
        <a:spcAft>
          <a:spcPct val="0"/>
        </a:spcAft>
        <a:defRPr sz="3200">
          <a:solidFill>
            <a:schemeClr val="tx2"/>
          </a:solidFill>
          <a:latin typeface="Arial" charset="0"/>
        </a:defRPr>
      </a:lvl4pPr>
      <a:lvl5pPr algn="ctr" rtl="0" eaLnBrk="1" fontAlgn="base" hangingPunct="1">
        <a:spcBef>
          <a:spcPct val="0"/>
        </a:spcBef>
        <a:spcAft>
          <a:spcPct val="0"/>
        </a:spcAft>
        <a:defRPr sz="3200">
          <a:solidFill>
            <a:schemeClr val="tx2"/>
          </a:solidFill>
          <a:latin typeface="Arial" charset="0"/>
        </a:defRPr>
      </a:lvl5pPr>
      <a:lvl6pPr marL="457200" algn="ctr" rtl="0" eaLnBrk="1" fontAlgn="base" hangingPunct="1">
        <a:spcBef>
          <a:spcPct val="0"/>
        </a:spcBef>
        <a:spcAft>
          <a:spcPct val="0"/>
        </a:spcAft>
        <a:defRPr sz="3200">
          <a:solidFill>
            <a:schemeClr val="tx2"/>
          </a:solidFill>
          <a:latin typeface="Arial" charset="0"/>
        </a:defRPr>
      </a:lvl6pPr>
      <a:lvl7pPr marL="914400" algn="ctr" rtl="0" eaLnBrk="1" fontAlgn="base" hangingPunct="1">
        <a:spcBef>
          <a:spcPct val="0"/>
        </a:spcBef>
        <a:spcAft>
          <a:spcPct val="0"/>
        </a:spcAft>
        <a:defRPr sz="3200">
          <a:solidFill>
            <a:schemeClr val="tx2"/>
          </a:solidFill>
          <a:latin typeface="Arial" charset="0"/>
        </a:defRPr>
      </a:lvl7pPr>
      <a:lvl8pPr marL="1371600" algn="ctr" rtl="0" eaLnBrk="1" fontAlgn="base" hangingPunct="1">
        <a:spcBef>
          <a:spcPct val="0"/>
        </a:spcBef>
        <a:spcAft>
          <a:spcPct val="0"/>
        </a:spcAft>
        <a:defRPr sz="3200">
          <a:solidFill>
            <a:schemeClr val="tx2"/>
          </a:solidFill>
          <a:latin typeface="Arial" charset="0"/>
        </a:defRPr>
      </a:lvl8pPr>
      <a:lvl9pPr marL="1828800" algn="ctr"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FF0000"/>
        </a:buClr>
        <a:buFont typeface="Wingdings" pitchFamily="2" charset="2"/>
        <a:buChar char="ü"/>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Font typeface="Wingdings" pitchFamily="2" charset="2"/>
        <a:buChar char="ü"/>
        <a:defRPr sz="2400">
          <a:solidFill>
            <a:schemeClr val="tx1"/>
          </a:solidFill>
          <a:latin typeface="+mn-lt"/>
        </a:defRPr>
      </a:lvl2pPr>
      <a:lvl3pPr marL="1143000" indent="-228600" algn="l" rtl="0" eaLnBrk="1" fontAlgn="base" hangingPunct="1">
        <a:spcBef>
          <a:spcPct val="20000"/>
        </a:spcBef>
        <a:spcAft>
          <a:spcPct val="0"/>
        </a:spcAft>
        <a:buClr>
          <a:srgbClr val="FF0000"/>
        </a:buClr>
        <a:buFont typeface="Wingdings" pitchFamily="2" charset="2"/>
        <a:buChar char="ü"/>
        <a:defRPr sz="2400">
          <a:solidFill>
            <a:schemeClr val="tx1"/>
          </a:solidFill>
          <a:latin typeface="+mn-lt"/>
        </a:defRPr>
      </a:lvl3pPr>
      <a:lvl4pPr marL="1600200" indent="-228600" algn="l" rtl="0" eaLnBrk="1" fontAlgn="base" hangingPunct="1">
        <a:spcBef>
          <a:spcPct val="20000"/>
        </a:spcBef>
        <a:spcAft>
          <a:spcPct val="0"/>
        </a:spcAft>
        <a:buClr>
          <a:srgbClr val="FF0000"/>
        </a:buClr>
        <a:buFont typeface="Wingdings" pitchFamily="2" charset="2"/>
        <a:buChar char="ü"/>
        <a:defRPr sz="2400">
          <a:solidFill>
            <a:schemeClr val="tx1"/>
          </a:solidFill>
          <a:latin typeface="+mn-lt"/>
        </a:defRPr>
      </a:lvl4pPr>
      <a:lvl5pPr marL="2057400" indent="-228600" algn="l" rtl="0" eaLnBrk="1" fontAlgn="base" hangingPunct="1">
        <a:spcBef>
          <a:spcPct val="20000"/>
        </a:spcBef>
        <a:spcAft>
          <a:spcPct val="0"/>
        </a:spcAft>
        <a:buClr>
          <a:srgbClr val="FF0000"/>
        </a:buClr>
        <a:buFont typeface="Wingdings" pitchFamily="2" charset="2"/>
        <a:buChar char="ü"/>
        <a:defRPr sz="2400">
          <a:solidFill>
            <a:schemeClr val="tx1"/>
          </a:solidFill>
          <a:latin typeface="+mn-lt"/>
        </a:defRPr>
      </a:lvl5pPr>
      <a:lvl6pPr marL="2514600" indent="-228600" algn="l" rtl="0" eaLnBrk="1" fontAlgn="base" hangingPunct="1">
        <a:spcBef>
          <a:spcPct val="20000"/>
        </a:spcBef>
        <a:spcAft>
          <a:spcPct val="0"/>
        </a:spcAft>
        <a:buClr>
          <a:srgbClr val="FF0000"/>
        </a:buClr>
        <a:buFont typeface="Wingdings" pitchFamily="2" charset="2"/>
        <a:buChar char="ü"/>
        <a:defRPr sz="2400">
          <a:solidFill>
            <a:schemeClr val="tx1"/>
          </a:solidFill>
          <a:latin typeface="+mn-lt"/>
        </a:defRPr>
      </a:lvl6pPr>
      <a:lvl7pPr marL="2971800" indent="-228600" algn="l" rtl="0" eaLnBrk="1" fontAlgn="base" hangingPunct="1">
        <a:spcBef>
          <a:spcPct val="20000"/>
        </a:spcBef>
        <a:spcAft>
          <a:spcPct val="0"/>
        </a:spcAft>
        <a:buClr>
          <a:srgbClr val="FF0000"/>
        </a:buClr>
        <a:buFont typeface="Wingdings" pitchFamily="2" charset="2"/>
        <a:buChar char="ü"/>
        <a:defRPr sz="2400">
          <a:solidFill>
            <a:schemeClr val="tx1"/>
          </a:solidFill>
          <a:latin typeface="+mn-lt"/>
        </a:defRPr>
      </a:lvl7pPr>
      <a:lvl8pPr marL="3429000" indent="-228600" algn="l" rtl="0" eaLnBrk="1" fontAlgn="base" hangingPunct="1">
        <a:spcBef>
          <a:spcPct val="20000"/>
        </a:spcBef>
        <a:spcAft>
          <a:spcPct val="0"/>
        </a:spcAft>
        <a:buClr>
          <a:srgbClr val="FF0000"/>
        </a:buClr>
        <a:buFont typeface="Wingdings" pitchFamily="2" charset="2"/>
        <a:buChar char="ü"/>
        <a:defRPr sz="2400">
          <a:solidFill>
            <a:schemeClr val="tx1"/>
          </a:solidFill>
          <a:latin typeface="+mn-lt"/>
        </a:defRPr>
      </a:lvl8pPr>
      <a:lvl9pPr marL="3886200" indent="-228600" algn="l" rtl="0" eaLnBrk="1" fontAlgn="base" hangingPunct="1">
        <a:spcBef>
          <a:spcPct val="20000"/>
        </a:spcBef>
        <a:spcAft>
          <a:spcPct val="0"/>
        </a:spcAft>
        <a:buClr>
          <a:srgbClr val="FF0000"/>
        </a:buClr>
        <a:buFont typeface="Wingdings" pitchFamily="2" charset="2"/>
        <a:buChar char="ü"/>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2" y="836712"/>
            <a:ext cx="8280151" cy="2376263"/>
          </a:xfrm>
        </p:spPr>
        <p:txBody>
          <a:bodyPr/>
          <a:lstStyle/>
          <a:p>
            <a:r>
              <a:rPr lang="de-DE" sz="3200" b="1" dirty="0" smtClean="0">
                <a:solidFill>
                  <a:srgbClr val="000000"/>
                </a:solidFill>
                <a:effectLst>
                  <a:outerShdw blurRad="38100" dist="38100" dir="2700000" algn="tl">
                    <a:srgbClr val="C0C0C0"/>
                  </a:outerShdw>
                </a:effectLst>
              </a:rPr>
              <a:t/>
            </a:r>
            <a:br>
              <a:rPr lang="de-DE" sz="3200" b="1" dirty="0" smtClean="0">
                <a:solidFill>
                  <a:srgbClr val="000000"/>
                </a:solidFill>
                <a:effectLst>
                  <a:outerShdw blurRad="38100" dist="38100" dir="2700000" algn="tl">
                    <a:srgbClr val="C0C0C0"/>
                  </a:outerShdw>
                </a:effectLst>
              </a:rPr>
            </a:br>
            <a:r>
              <a:rPr lang="de-DE" sz="3200" b="1" dirty="0" smtClean="0">
                <a:solidFill>
                  <a:schemeClr val="tx1"/>
                </a:solidFill>
                <a:effectLst/>
              </a:rPr>
              <a:t>Starke Netzwerke vor Ort – </a:t>
            </a:r>
            <a:r>
              <a:rPr lang="de-DE" sz="3200" b="1" dirty="0" smtClean="0">
                <a:solidFill>
                  <a:schemeClr val="tx1"/>
                </a:solidFill>
                <a:effectLst/>
              </a:rPr>
              <a:t>Schulabsentismus vermeiden </a:t>
            </a:r>
            <a:br>
              <a:rPr lang="de-DE" sz="3200" b="1" dirty="0" smtClean="0">
                <a:solidFill>
                  <a:schemeClr val="tx1"/>
                </a:solidFill>
                <a:effectLst/>
              </a:rPr>
            </a:br>
            <a:r>
              <a:rPr lang="de-DE" sz="3200" b="1" dirty="0" err="1" smtClean="0">
                <a:solidFill>
                  <a:schemeClr val="tx1"/>
                </a:solidFill>
                <a:effectLst/>
              </a:rPr>
              <a:t>Amtzell</a:t>
            </a:r>
            <a:r>
              <a:rPr lang="de-DE" sz="3200" b="1" dirty="0" smtClean="0">
                <a:solidFill>
                  <a:schemeClr val="tx1"/>
                </a:solidFill>
                <a:effectLst/>
              </a:rPr>
              <a:t> </a:t>
            </a:r>
            <a:r>
              <a:rPr lang="de-DE" sz="3200" b="1" dirty="0" smtClean="0">
                <a:solidFill>
                  <a:schemeClr val="tx1"/>
                </a:solidFill>
                <a:effectLst/>
              </a:rPr>
              <a:t>06.11.2019</a:t>
            </a:r>
            <a:r>
              <a:rPr lang="de-DE" b="1" dirty="0">
                <a:solidFill>
                  <a:schemeClr val="tx1"/>
                </a:solidFill>
                <a:effectLst/>
              </a:rPr>
              <a:t/>
            </a:r>
            <a:br>
              <a:rPr lang="de-DE" b="1" dirty="0">
                <a:solidFill>
                  <a:schemeClr val="tx1"/>
                </a:solidFill>
                <a:effectLst/>
              </a:rPr>
            </a:br>
            <a:r>
              <a:rPr lang="de-DE" sz="1400" b="1" dirty="0">
                <a:solidFill>
                  <a:schemeClr val="tx1"/>
                </a:solidFill>
                <a:effectLst/>
              </a:rPr>
              <a:t/>
            </a:r>
            <a:br>
              <a:rPr lang="de-DE" sz="1400" b="1" dirty="0">
                <a:solidFill>
                  <a:schemeClr val="tx1"/>
                </a:solidFill>
                <a:effectLst/>
              </a:rPr>
            </a:br>
            <a:r>
              <a:rPr lang="de-DE" sz="2800" b="1" i="1" dirty="0" smtClean="0">
                <a:solidFill>
                  <a:schemeClr val="tx1"/>
                </a:solidFill>
                <a:effectLst/>
              </a:rPr>
              <a:t>Möglichkeiten und Grenzen der Jugendhilfe</a:t>
            </a:r>
            <a:r>
              <a:rPr lang="de-DE" sz="2800" dirty="0">
                <a:solidFill>
                  <a:srgbClr val="FF6600"/>
                </a:solidFill>
                <a:effectLst>
                  <a:outerShdw blurRad="38100" dist="38100" dir="2700000" algn="tl">
                    <a:srgbClr val="C0C0C0"/>
                  </a:outerShdw>
                </a:effectLst>
              </a:rPr>
              <a:t/>
            </a:r>
            <a:br>
              <a:rPr lang="de-DE" sz="2800" dirty="0">
                <a:solidFill>
                  <a:srgbClr val="FF6600"/>
                </a:solidFill>
                <a:effectLst>
                  <a:outerShdw blurRad="38100" dist="38100" dir="2700000" algn="tl">
                    <a:srgbClr val="C0C0C0"/>
                  </a:outerShdw>
                </a:effectLst>
              </a:rPr>
            </a:br>
            <a:endParaRPr lang="de-DE" alt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t>Rechtliche Situation</a:t>
            </a:r>
            <a:endParaRPr lang="de-DE" sz="2800" b="1" dirty="0"/>
          </a:p>
        </p:txBody>
      </p:sp>
      <p:sp>
        <p:nvSpPr>
          <p:cNvPr id="3" name="Inhaltsplatzhalter 2"/>
          <p:cNvSpPr>
            <a:spLocks noGrp="1"/>
          </p:cNvSpPr>
          <p:nvPr>
            <p:ph idx="1"/>
          </p:nvPr>
        </p:nvSpPr>
        <p:spPr>
          <a:xfrm>
            <a:off x="395536" y="1700808"/>
            <a:ext cx="8229600" cy="3517578"/>
          </a:xfrm>
        </p:spPr>
        <p:txBody>
          <a:bodyPr/>
          <a:lstStyle/>
          <a:p>
            <a:r>
              <a:rPr lang="de-DE" sz="1800" dirty="0"/>
              <a:t>In Deutschland besteht </a:t>
            </a:r>
            <a:r>
              <a:rPr lang="de-DE" sz="1800" b="1" dirty="0"/>
              <a:t>Schulpflicht</a:t>
            </a:r>
            <a:r>
              <a:rPr lang="de-DE" sz="1800" dirty="0"/>
              <a:t>, diese ist in den Schulgesetzen der Länder verankert</a:t>
            </a:r>
          </a:p>
          <a:p>
            <a:r>
              <a:rPr lang="de-DE" sz="1800" b="1" dirty="0"/>
              <a:t>Einhaltung und Durchsetzung der Schulpflicht ist Aufgabe der </a:t>
            </a:r>
            <a:r>
              <a:rPr lang="de-DE" sz="1800" b="1" dirty="0" smtClean="0"/>
              <a:t>Schule</a:t>
            </a:r>
            <a:endParaRPr lang="de-DE" sz="1800" b="1" dirty="0"/>
          </a:p>
          <a:p>
            <a:r>
              <a:rPr lang="de-DE" sz="1800" b="1" dirty="0"/>
              <a:t>Schulbesuch</a:t>
            </a:r>
            <a:r>
              <a:rPr lang="de-DE" sz="1800" dirty="0"/>
              <a:t> hat keine rechtliche </a:t>
            </a:r>
            <a:r>
              <a:rPr lang="de-DE" sz="1800" b="1" dirty="0"/>
              <a:t>Verankerung in der Jugendhilfe</a:t>
            </a:r>
          </a:p>
          <a:p>
            <a:r>
              <a:rPr lang="de-DE" sz="1800" b="1" dirty="0" smtClean="0"/>
              <a:t>Schulabsentismus </a:t>
            </a:r>
            <a:r>
              <a:rPr lang="de-DE" sz="1800" b="1" dirty="0"/>
              <a:t>= Kindeswohlgefährdung nach § 8a SGB VIII ? </a:t>
            </a:r>
            <a:r>
              <a:rPr lang="de-DE" sz="1800" dirty="0" smtClean="0"/>
              <a:t>Kindeswohlgefährdung nach dem SGB VIII in Verbindung mit § 1666 bezieht sich immer auf </a:t>
            </a:r>
            <a:r>
              <a:rPr lang="de-DE" sz="1800" b="1" dirty="0" smtClean="0"/>
              <a:t>Handeln oder Unterlassen der Eltern</a:t>
            </a:r>
            <a:r>
              <a:rPr lang="de-DE" sz="1800" dirty="0" smtClean="0"/>
              <a:t>. Zu Schulabsentismus gibt es Entscheidungen zum Eingriff ins Elternrecht, wenn </a:t>
            </a:r>
            <a:r>
              <a:rPr lang="de-DE" sz="1800" b="1" dirty="0" smtClean="0"/>
              <a:t>Eltern aktiv die Kinder am Schulbesuch über lange Zeit hindern</a:t>
            </a:r>
            <a:r>
              <a:rPr lang="de-DE" sz="1800" dirty="0" smtClean="0"/>
              <a:t>, </a:t>
            </a:r>
            <a:r>
              <a:rPr lang="de-DE" sz="1800" dirty="0"/>
              <a:t>z.B. aus religiöser Überzeugung</a:t>
            </a:r>
            <a:r>
              <a:rPr lang="de-DE" sz="1800" dirty="0" smtClean="0"/>
              <a:t>. Bei Vernachlässigung und Verwahrlosung kann der fehlende Schulbesuch mit ein Indikator sein, der in der Summe mit weiteren anderen Sachverhalten zu einer Kindeswohlgefährdung führt. Bei einer Kindeswohlgefährdung bleibt das Ziel, Eltern wieder selbst zu befähigen, das Kindeswohl sicherzustellen.</a:t>
            </a:r>
            <a:endParaRPr lang="de-DE" sz="1800" dirty="0"/>
          </a:p>
        </p:txBody>
      </p:sp>
    </p:spTree>
    <p:extLst>
      <p:ext uri="{BB962C8B-B14F-4D97-AF65-F5344CB8AC3E}">
        <p14:creationId xmlns:p14="http://schemas.microsoft.com/office/powerpoint/2010/main" val="157704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smtClean="0"/>
              <a:t>Fachliche Möglichkeiten und Grenzen</a:t>
            </a:r>
            <a:endParaRPr lang="de-DE" sz="2400" b="1" dirty="0"/>
          </a:p>
        </p:txBody>
      </p:sp>
      <p:sp>
        <p:nvSpPr>
          <p:cNvPr id="3" name="Inhaltsplatzhalter 2"/>
          <p:cNvSpPr>
            <a:spLocks noGrp="1"/>
          </p:cNvSpPr>
          <p:nvPr>
            <p:ph idx="1"/>
          </p:nvPr>
        </p:nvSpPr>
        <p:spPr>
          <a:xfrm>
            <a:off x="323528" y="1772816"/>
            <a:ext cx="8229600" cy="3744416"/>
          </a:xfrm>
        </p:spPr>
        <p:txBody>
          <a:bodyPr/>
          <a:lstStyle/>
          <a:p>
            <a:r>
              <a:rPr lang="de-DE" sz="1800" dirty="0"/>
              <a:t>Jugendhilfe bietet aber Eltern und Kindern eine breite Palette von </a:t>
            </a:r>
            <a:r>
              <a:rPr lang="de-DE" sz="1800" b="1" dirty="0"/>
              <a:t>Unterstützung</a:t>
            </a:r>
            <a:r>
              <a:rPr lang="de-DE" sz="1800" dirty="0"/>
              <a:t> an, </a:t>
            </a:r>
            <a:r>
              <a:rPr lang="de-DE" sz="1800" b="1" dirty="0"/>
              <a:t>wenn diese etwas verändern </a:t>
            </a:r>
            <a:r>
              <a:rPr lang="de-DE" sz="1800" b="1" dirty="0" smtClean="0"/>
              <a:t>wollen </a:t>
            </a:r>
            <a:r>
              <a:rPr lang="de-DE" sz="1800" i="1" dirty="0" smtClean="0"/>
              <a:t>= Motivation für Veränderung</a:t>
            </a:r>
          </a:p>
          <a:p>
            <a:r>
              <a:rPr lang="de-DE" sz="1800" b="1" dirty="0" smtClean="0"/>
              <a:t>Beauftragt</a:t>
            </a:r>
            <a:r>
              <a:rPr lang="de-DE" sz="1800" dirty="0" smtClean="0"/>
              <a:t> wird das Jugendamt durch die Eltern (PSB), einzige Ausnahme: Kinderschutz</a:t>
            </a:r>
          </a:p>
          <a:p>
            <a:r>
              <a:rPr lang="de-DE" sz="1800" b="1" dirty="0" smtClean="0"/>
              <a:t>Präventive Möglichkeiten </a:t>
            </a:r>
            <a:r>
              <a:rPr lang="de-DE" sz="1800" dirty="0" smtClean="0"/>
              <a:t>im Sozialraum, </a:t>
            </a:r>
            <a:r>
              <a:rPr lang="de-DE" sz="1800" b="1" dirty="0" smtClean="0"/>
              <a:t>Beratung</a:t>
            </a:r>
            <a:r>
              <a:rPr lang="de-DE" sz="1800" dirty="0" smtClean="0"/>
              <a:t> durch den ASD und die Erziehungsberatungsstellen, </a:t>
            </a:r>
            <a:r>
              <a:rPr lang="de-DE" sz="1800" b="1" dirty="0" smtClean="0"/>
              <a:t>Hilfen zur Erziehung </a:t>
            </a:r>
            <a:r>
              <a:rPr lang="de-DE" sz="1800" dirty="0" smtClean="0"/>
              <a:t>damit Erziehung wieder gelingt</a:t>
            </a:r>
          </a:p>
          <a:p>
            <a:r>
              <a:rPr lang="de-DE" sz="1800" b="1" dirty="0" smtClean="0"/>
              <a:t>Jugendberatung</a:t>
            </a:r>
            <a:r>
              <a:rPr lang="de-DE" sz="1800" dirty="0" smtClean="0"/>
              <a:t> des ASD als niederschwelliges Angebot</a:t>
            </a:r>
          </a:p>
          <a:p>
            <a:r>
              <a:rPr lang="de-DE" sz="1800" b="1" dirty="0" smtClean="0"/>
              <a:t>Jugendhilfe </a:t>
            </a:r>
            <a:r>
              <a:rPr lang="de-DE" sz="1800" b="1" dirty="0"/>
              <a:t>an der Schule </a:t>
            </a:r>
            <a:r>
              <a:rPr lang="de-DE" sz="1800" dirty="0"/>
              <a:t>(Schulsozialarbeit) </a:t>
            </a:r>
            <a:r>
              <a:rPr lang="de-DE" sz="1800" dirty="0" smtClean="0"/>
              <a:t>als präventive Jugendhilfe, die frühzeitig Fehlentwicklungen und die Ursachen erkennen kann, das Familiensystem einbezieht und abgestimmtes </a:t>
            </a:r>
            <a:r>
              <a:rPr lang="de-DE" sz="1800" dirty="0"/>
              <a:t>Handeln </a:t>
            </a:r>
            <a:r>
              <a:rPr lang="de-DE" sz="1800" dirty="0" smtClean="0"/>
              <a:t>zwischen allen Beteiligten ermöglichen kann</a:t>
            </a:r>
          </a:p>
          <a:p>
            <a:pPr marL="0" indent="0">
              <a:buNone/>
            </a:pPr>
            <a:endParaRPr lang="de-DE" sz="1800" dirty="0" smtClean="0"/>
          </a:p>
          <a:p>
            <a:pPr marL="0" indent="0">
              <a:buNone/>
            </a:pPr>
            <a:endParaRPr lang="de-DE" sz="2200" dirty="0"/>
          </a:p>
          <a:p>
            <a:endParaRPr lang="de-DE" b="1" dirty="0"/>
          </a:p>
          <a:p>
            <a:endParaRPr lang="de-DE" dirty="0"/>
          </a:p>
        </p:txBody>
      </p:sp>
      <p:sp>
        <p:nvSpPr>
          <p:cNvPr id="4" name="Rechteck 3"/>
          <p:cNvSpPr/>
          <p:nvPr/>
        </p:nvSpPr>
        <p:spPr>
          <a:xfrm>
            <a:off x="2286000" y="2274838"/>
            <a:ext cx="4572000" cy="369332"/>
          </a:xfrm>
          <a:prstGeom prst="rect">
            <a:avLst/>
          </a:prstGeom>
        </p:spPr>
        <p:txBody>
          <a:bodyPr>
            <a:spAutoFit/>
          </a:bodyPr>
          <a:lstStyle/>
          <a:p>
            <a:r>
              <a:rPr lang="de-DE" dirty="0" smtClean="0"/>
              <a:t>  </a:t>
            </a:r>
            <a:endParaRPr lang="de-DE" dirty="0"/>
          </a:p>
        </p:txBody>
      </p:sp>
    </p:spTree>
    <p:extLst>
      <p:ext uri="{BB962C8B-B14F-4D97-AF65-F5344CB8AC3E}">
        <p14:creationId xmlns:p14="http://schemas.microsoft.com/office/powerpoint/2010/main" val="389608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548680"/>
            <a:ext cx="8229600" cy="1143000"/>
          </a:xfrm>
        </p:spPr>
        <p:txBody>
          <a:bodyPr>
            <a:normAutofit/>
          </a:bodyPr>
          <a:lstStyle/>
          <a:p>
            <a:r>
              <a:rPr lang="de-DE" sz="2800" dirty="0" smtClean="0"/>
              <a:t>Schulsozialarbeit- Schnittstelle in zwei Systemen</a:t>
            </a:r>
            <a:endParaRPr lang="de-DE" sz="2800" dirty="0"/>
          </a:p>
        </p:txBody>
      </p:sp>
      <p:sp>
        <p:nvSpPr>
          <p:cNvPr id="13" name="Inhaltsplatzhalter 12"/>
          <p:cNvSpPr>
            <a:spLocks noGrp="1"/>
          </p:cNvSpPr>
          <p:nvPr>
            <p:ph sz="quarter" idx="1"/>
          </p:nvPr>
        </p:nvSpPr>
        <p:spPr/>
        <p:txBody>
          <a:bodyPr/>
          <a:lstStyle/>
          <a:p>
            <a:endParaRPr lang="de-DE" dirty="0" smtClean="0"/>
          </a:p>
          <a:p>
            <a:endParaRPr lang="de-DE" dirty="0"/>
          </a:p>
        </p:txBody>
      </p:sp>
      <p:sp>
        <p:nvSpPr>
          <p:cNvPr id="6" name="Inhaltsplatzhalter 5">
            <a:hlinkClick r:id="" action="ppaction://hlinkshowjump?jump=firstslide" highlightClick="1"/>
          </p:cNvPr>
          <p:cNvSpPr>
            <a:spLocks noGrp="1"/>
          </p:cNvSpPr>
          <p:nvPr>
            <p:ph sz="quarter" idx="2"/>
          </p:nvPr>
        </p:nvSpPr>
        <p:spPr>
          <a:xfrm>
            <a:off x="4676149" y="1628800"/>
            <a:ext cx="4038600" cy="4525963"/>
          </a:xfrm>
          <a:prstGeom prst="actionButtonHom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2" indent="0">
              <a:buNone/>
            </a:pPr>
            <a:endParaRPr lang="de-DE" sz="4400" dirty="0" smtClean="0"/>
          </a:p>
        </p:txBody>
      </p:sp>
      <p:sp>
        <p:nvSpPr>
          <p:cNvPr id="14" name="Interaktive Schaltfläche: Start 13">
            <a:hlinkClick r:id="" action="ppaction://hlinkshowjump?jump=firstslide" highlightClick="1"/>
          </p:cNvPr>
          <p:cNvSpPr/>
          <p:nvPr/>
        </p:nvSpPr>
        <p:spPr>
          <a:xfrm>
            <a:off x="393982" y="1628800"/>
            <a:ext cx="4104456" cy="4464496"/>
          </a:xfrm>
          <a:prstGeom prst="actionButtonHome">
            <a:avLst/>
          </a:prstGeom>
          <a:solidFill>
            <a:srgbClr val="99FF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dirty="0" smtClean="0"/>
          </a:p>
        </p:txBody>
      </p:sp>
      <p:sp>
        <p:nvSpPr>
          <p:cNvPr id="3" name="Textfeld 2"/>
          <p:cNvSpPr txBox="1"/>
          <p:nvPr/>
        </p:nvSpPr>
        <p:spPr>
          <a:xfrm>
            <a:off x="1403648" y="3234121"/>
            <a:ext cx="2232248" cy="539464"/>
          </a:xfrm>
          <a:prstGeom prst="rect">
            <a:avLst/>
          </a:prstGeom>
          <a:noFill/>
        </p:spPr>
        <p:txBody>
          <a:bodyPr wrap="square" rtlCol="0">
            <a:spAutoFit/>
          </a:bodyPr>
          <a:lstStyle/>
          <a:p>
            <a:r>
              <a:rPr lang="de-DE" sz="2800" b="1" dirty="0" smtClean="0"/>
              <a:t>Jugendhilfe</a:t>
            </a:r>
            <a:endParaRPr lang="de-DE" sz="2800" b="1" dirty="0"/>
          </a:p>
        </p:txBody>
      </p:sp>
      <p:sp>
        <p:nvSpPr>
          <p:cNvPr id="4" name="Textfeld 3"/>
          <p:cNvSpPr txBox="1"/>
          <p:nvPr/>
        </p:nvSpPr>
        <p:spPr>
          <a:xfrm>
            <a:off x="5868144" y="2962093"/>
            <a:ext cx="1728192" cy="646331"/>
          </a:xfrm>
          <a:prstGeom prst="rect">
            <a:avLst/>
          </a:prstGeom>
          <a:noFill/>
        </p:spPr>
        <p:txBody>
          <a:bodyPr wrap="square" rtlCol="0">
            <a:spAutoFit/>
          </a:bodyPr>
          <a:lstStyle/>
          <a:p>
            <a:r>
              <a:rPr lang="de-DE" sz="3600" b="1" dirty="0" smtClean="0"/>
              <a:t>Schule</a:t>
            </a:r>
            <a:endParaRPr lang="de-DE" sz="3600" b="1" dirty="0"/>
          </a:p>
        </p:txBody>
      </p:sp>
      <p:sp>
        <p:nvSpPr>
          <p:cNvPr id="7" name="Ellipse 6"/>
          <p:cNvSpPr/>
          <p:nvPr/>
        </p:nvSpPr>
        <p:spPr>
          <a:xfrm>
            <a:off x="5364088" y="3861048"/>
            <a:ext cx="2376263" cy="1584176"/>
          </a:xfrm>
          <a:prstGeom prst="ellipse">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Schul-</a:t>
            </a:r>
          </a:p>
          <a:p>
            <a:pPr algn="ctr"/>
            <a:r>
              <a:rPr lang="de-DE" sz="2000" dirty="0" err="1" smtClean="0">
                <a:solidFill>
                  <a:schemeClr val="tx1"/>
                </a:solidFill>
              </a:rPr>
              <a:t>sozialarbeit</a:t>
            </a:r>
            <a:endParaRPr lang="de-DE" sz="2000" dirty="0">
              <a:solidFill>
                <a:schemeClr val="tx1"/>
              </a:solidFill>
            </a:endParaRPr>
          </a:p>
        </p:txBody>
      </p:sp>
      <p:sp>
        <p:nvSpPr>
          <p:cNvPr id="10" name="Legende mit Linie 1 9"/>
          <p:cNvSpPr/>
          <p:nvPr/>
        </p:nvSpPr>
        <p:spPr>
          <a:xfrm>
            <a:off x="7442597" y="3683586"/>
            <a:ext cx="812312" cy="354923"/>
          </a:xfrm>
          <a:prstGeom prst="borderCallout1">
            <a:avLst>
              <a:gd name="adj1" fmla="val -8326"/>
              <a:gd name="adj2" fmla="val 21503"/>
              <a:gd name="adj3" fmla="val -8119"/>
              <a:gd name="adj4" fmla="val 2235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vernetzt</a:t>
            </a:r>
            <a:endParaRPr lang="de-DE" sz="1200" dirty="0">
              <a:solidFill>
                <a:schemeClr val="tx1"/>
              </a:solidFill>
            </a:endParaRPr>
          </a:p>
        </p:txBody>
      </p:sp>
      <p:sp>
        <p:nvSpPr>
          <p:cNvPr id="11" name="Legende mit Linie 1 10"/>
          <p:cNvSpPr/>
          <p:nvPr/>
        </p:nvSpPr>
        <p:spPr>
          <a:xfrm>
            <a:off x="7442597" y="4336807"/>
            <a:ext cx="1295356" cy="460980"/>
          </a:xfrm>
          <a:prstGeom prst="borderCallout1">
            <a:avLst>
              <a:gd name="adj1" fmla="val -2572"/>
              <a:gd name="adj2" fmla="val 31568"/>
              <a:gd name="adj3" fmla="val 552"/>
              <a:gd name="adj4" fmla="val 31962"/>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Niederschwellig beraten</a:t>
            </a:r>
            <a:endParaRPr lang="de-DE" sz="1200" dirty="0">
              <a:solidFill>
                <a:schemeClr val="tx1"/>
              </a:solidFill>
            </a:endParaRPr>
          </a:p>
        </p:txBody>
      </p:sp>
      <p:sp>
        <p:nvSpPr>
          <p:cNvPr id="12" name="Legende mit Linie 1 11"/>
          <p:cNvSpPr/>
          <p:nvPr/>
        </p:nvSpPr>
        <p:spPr>
          <a:xfrm>
            <a:off x="4291227" y="3645024"/>
            <a:ext cx="1324102" cy="534158"/>
          </a:xfrm>
          <a:prstGeom prst="borderCallout1">
            <a:avLst>
              <a:gd name="adj1" fmla="val 59815"/>
              <a:gd name="adj2" fmla="val 100101"/>
              <a:gd name="adj3" fmla="val 59424"/>
              <a:gd name="adj4" fmla="val 100451"/>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Angebot: freiwillig</a:t>
            </a:r>
            <a:endParaRPr lang="de-DE" sz="1200" dirty="0">
              <a:solidFill>
                <a:schemeClr val="tx1"/>
              </a:solidFill>
            </a:endParaRPr>
          </a:p>
        </p:txBody>
      </p:sp>
      <p:sp>
        <p:nvSpPr>
          <p:cNvPr id="15" name="Legende mit Linie 1 14"/>
          <p:cNvSpPr/>
          <p:nvPr/>
        </p:nvSpPr>
        <p:spPr>
          <a:xfrm>
            <a:off x="5904147" y="3523010"/>
            <a:ext cx="1296144" cy="501150"/>
          </a:xfrm>
          <a:prstGeom prst="borderCallout1">
            <a:avLst>
              <a:gd name="adj1" fmla="val 66133"/>
              <a:gd name="adj2" fmla="val 1177"/>
              <a:gd name="adj3" fmla="val 65384"/>
              <a:gd name="adj4" fmla="val -96"/>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unterschiedliche Methoden</a:t>
            </a:r>
            <a:endParaRPr lang="de-DE" sz="1200" dirty="0">
              <a:solidFill>
                <a:schemeClr val="tx1"/>
              </a:solidFill>
            </a:endParaRPr>
          </a:p>
        </p:txBody>
      </p:sp>
      <p:sp>
        <p:nvSpPr>
          <p:cNvPr id="16" name="Legende mit Linie 1 15"/>
          <p:cNvSpPr/>
          <p:nvPr/>
        </p:nvSpPr>
        <p:spPr>
          <a:xfrm>
            <a:off x="2870203" y="4364249"/>
            <a:ext cx="1531386" cy="648072"/>
          </a:xfrm>
          <a:prstGeom prst="borderCallout1">
            <a:avLst>
              <a:gd name="adj1" fmla="val 59815"/>
              <a:gd name="adj2" fmla="val 100101"/>
              <a:gd name="adj3" fmla="val 57665"/>
              <a:gd name="adj4" fmla="val 102435"/>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SGB VIII § 13 und § 11</a:t>
            </a:r>
            <a:endParaRPr lang="de-DE" sz="1200" dirty="0">
              <a:solidFill>
                <a:schemeClr val="tx1"/>
              </a:solidFill>
            </a:endParaRPr>
          </a:p>
        </p:txBody>
      </p:sp>
      <p:sp>
        <p:nvSpPr>
          <p:cNvPr id="17" name="Legende mit Linie 1 16"/>
          <p:cNvSpPr/>
          <p:nvPr/>
        </p:nvSpPr>
        <p:spPr>
          <a:xfrm>
            <a:off x="3061634" y="5229201"/>
            <a:ext cx="2232248" cy="756084"/>
          </a:xfrm>
          <a:prstGeom prst="borderCallout1">
            <a:avLst>
              <a:gd name="adj1" fmla="val 59815"/>
              <a:gd name="adj2" fmla="val 100101"/>
              <a:gd name="adj3" fmla="val 56698"/>
              <a:gd name="adj4" fmla="val 100221"/>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Verständnis &amp; Perspektivenwechsel fordern</a:t>
            </a:r>
            <a:endParaRPr lang="de-DE" sz="1200" dirty="0">
              <a:solidFill>
                <a:schemeClr val="tx1"/>
              </a:solidFill>
            </a:endParaRPr>
          </a:p>
        </p:txBody>
      </p:sp>
      <p:sp>
        <p:nvSpPr>
          <p:cNvPr id="18" name="Legende mit Linie 1 17"/>
          <p:cNvSpPr/>
          <p:nvPr/>
        </p:nvSpPr>
        <p:spPr>
          <a:xfrm>
            <a:off x="5580653" y="5376752"/>
            <a:ext cx="2108455" cy="716544"/>
          </a:xfrm>
          <a:prstGeom prst="borderCallout1">
            <a:avLst>
              <a:gd name="adj1" fmla="val 59815"/>
              <a:gd name="adj2" fmla="val 100101"/>
              <a:gd name="adj3" fmla="val 61514"/>
              <a:gd name="adj4" fmla="val 99282"/>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…ist ein Kooperationspartner, wie viele weitere</a:t>
            </a:r>
            <a:endParaRPr lang="de-DE" sz="1200" dirty="0">
              <a:solidFill>
                <a:schemeClr val="tx1"/>
              </a:solidFill>
            </a:endParaRPr>
          </a:p>
        </p:txBody>
      </p:sp>
      <p:sp>
        <p:nvSpPr>
          <p:cNvPr id="19" name="Pfeil nach rechts 18"/>
          <p:cNvSpPr/>
          <p:nvPr/>
        </p:nvSpPr>
        <p:spPr>
          <a:xfrm>
            <a:off x="4262197" y="4364249"/>
            <a:ext cx="1353132" cy="704616"/>
          </a:xfrm>
          <a:prstGeom prst="rightArrow">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Legende mit Linie 1 8"/>
          <p:cNvSpPr/>
          <p:nvPr/>
        </p:nvSpPr>
        <p:spPr>
          <a:xfrm>
            <a:off x="7369801" y="4941169"/>
            <a:ext cx="1306655" cy="576064"/>
          </a:xfrm>
          <a:prstGeom prst="borderCallout1">
            <a:avLst>
              <a:gd name="adj1" fmla="val -2911"/>
              <a:gd name="adj2" fmla="val 49399"/>
              <a:gd name="adj3" fmla="val -76"/>
              <a:gd name="adj4" fmla="val 4776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Auftragsklärung mit Schüler/in bzw. Eltern</a:t>
            </a:r>
            <a:endParaRPr lang="de-DE" sz="1200" dirty="0">
              <a:solidFill>
                <a:schemeClr val="tx1"/>
              </a:solidFill>
            </a:endParaRPr>
          </a:p>
        </p:txBody>
      </p:sp>
    </p:spTree>
    <p:extLst>
      <p:ext uri="{BB962C8B-B14F-4D97-AF65-F5344CB8AC3E}">
        <p14:creationId xmlns:p14="http://schemas.microsoft.com/office/powerpoint/2010/main" val="1559488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dirty="0" smtClean="0"/>
              <a:t>Schulabsentismus eine Aufgabe von Schulsozialarbeit?</a:t>
            </a:r>
            <a:endParaRPr lang="de-DE" dirty="0"/>
          </a:p>
        </p:txBody>
      </p:sp>
      <p:sp>
        <p:nvSpPr>
          <p:cNvPr id="6" name="Textplatzhalter 5"/>
          <p:cNvSpPr>
            <a:spLocks noGrp="1"/>
          </p:cNvSpPr>
          <p:nvPr>
            <p:ph type="body" idx="1"/>
          </p:nvPr>
        </p:nvSpPr>
        <p:spPr/>
        <p:txBody>
          <a:bodyPr>
            <a:normAutofit fontScale="92500" lnSpcReduction="20000"/>
          </a:bodyPr>
          <a:lstStyle/>
          <a:p>
            <a:r>
              <a:rPr lang="de-DE" dirty="0" smtClean="0"/>
              <a:t>Was kann Schulsozialarbeit leisten?</a:t>
            </a:r>
            <a:endParaRPr lang="de-DE" dirty="0"/>
          </a:p>
        </p:txBody>
      </p:sp>
      <p:sp>
        <p:nvSpPr>
          <p:cNvPr id="8" name="Textplatzhalter 7"/>
          <p:cNvSpPr>
            <a:spLocks noGrp="1"/>
          </p:cNvSpPr>
          <p:nvPr>
            <p:ph type="body" sz="half" idx="3"/>
          </p:nvPr>
        </p:nvSpPr>
        <p:spPr/>
        <p:txBody>
          <a:bodyPr>
            <a:normAutofit fontScale="92500" lnSpcReduction="20000"/>
          </a:bodyPr>
          <a:lstStyle/>
          <a:p>
            <a:r>
              <a:rPr lang="de-DE" dirty="0" smtClean="0"/>
              <a:t>Was kann Schulsozialarbeit nicht leisten?</a:t>
            </a:r>
            <a:endParaRPr lang="de-DE" dirty="0"/>
          </a:p>
        </p:txBody>
      </p:sp>
      <p:sp>
        <p:nvSpPr>
          <p:cNvPr id="7" name="Inhaltsplatzhalter 6"/>
          <p:cNvSpPr>
            <a:spLocks noGrp="1"/>
          </p:cNvSpPr>
          <p:nvPr>
            <p:ph sz="half" idx="2"/>
          </p:nvPr>
        </p:nvSpPr>
        <p:spPr/>
        <p:txBody>
          <a:bodyPr>
            <a:noAutofit/>
          </a:bodyPr>
          <a:lstStyle/>
          <a:p>
            <a:r>
              <a:rPr lang="de-DE" sz="1400" dirty="0" smtClean="0"/>
              <a:t>Schule mitgestalten, Faktoren die Schulabsentismus mindern fordern (z.B. Anti-Mobbingkonzept, Soziales Kompetenztraining Beziehungsaufbau…)</a:t>
            </a:r>
          </a:p>
          <a:p>
            <a:r>
              <a:rPr lang="de-DE" sz="1400" dirty="0" smtClean="0"/>
              <a:t>Konfliktlösestrategien mitentwickeln z.B. Klassenrat </a:t>
            </a:r>
          </a:p>
          <a:p>
            <a:r>
              <a:rPr lang="de-DE" sz="1400" dirty="0" smtClean="0"/>
              <a:t>Einzelfallberatung </a:t>
            </a:r>
            <a:r>
              <a:rPr lang="de-DE" sz="1400" dirty="0" smtClean="0">
                <a:sym typeface="Wingdings" panose="05000000000000000000" pitchFamily="2" charset="2"/>
              </a:rPr>
              <a:t> </a:t>
            </a:r>
            <a:r>
              <a:rPr lang="de-DE" sz="1400" dirty="0" smtClean="0"/>
              <a:t>zum richtigen Zeitpunkt abgeben</a:t>
            </a:r>
          </a:p>
          <a:p>
            <a:r>
              <a:rPr lang="de-DE" sz="1400" dirty="0" smtClean="0"/>
              <a:t>Vernetzen </a:t>
            </a:r>
            <a:r>
              <a:rPr lang="de-DE" sz="1400" dirty="0"/>
              <a:t>(mit Schweigepflichtentbindung)</a:t>
            </a:r>
          </a:p>
          <a:p>
            <a:r>
              <a:rPr lang="de-DE" sz="1400" dirty="0" smtClean="0"/>
              <a:t>Familie/ Sozialraum miteinbeziehen </a:t>
            </a:r>
          </a:p>
          <a:p>
            <a:r>
              <a:rPr lang="de-DE" sz="1400" dirty="0" smtClean="0"/>
              <a:t>Akteure an einen Tisch bringen, Perspektivenwechsel  fördern </a:t>
            </a:r>
          </a:p>
          <a:p>
            <a:r>
              <a:rPr lang="de-DE" sz="1400" dirty="0" smtClean="0"/>
              <a:t>Unterschiedliche Methoden anwenden</a:t>
            </a:r>
          </a:p>
        </p:txBody>
      </p:sp>
      <p:sp>
        <p:nvSpPr>
          <p:cNvPr id="9" name="Inhaltsplatzhalter 8"/>
          <p:cNvSpPr>
            <a:spLocks noGrp="1"/>
          </p:cNvSpPr>
          <p:nvPr>
            <p:ph sz="half" idx="4"/>
          </p:nvPr>
        </p:nvSpPr>
        <p:spPr/>
        <p:txBody>
          <a:bodyPr>
            <a:noAutofit/>
          </a:bodyPr>
          <a:lstStyle/>
          <a:p>
            <a:pPr marL="0" indent="0">
              <a:buNone/>
            </a:pPr>
            <a:endParaRPr lang="de-DE" sz="1400" dirty="0"/>
          </a:p>
          <a:p>
            <a:r>
              <a:rPr lang="de-DE" sz="1400" dirty="0" smtClean="0"/>
              <a:t>Aufgaben der anderen Arbeitsfelder übernehmen (z.B. Fehltage kontrollieren, Druck durch Bußgeld…)</a:t>
            </a:r>
          </a:p>
          <a:p>
            <a:r>
              <a:rPr lang="de-DE" sz="1400" dirty="0" smtClean="0"/>
              <a:t>Probleme lösen, wenn kein Kontakt und Vertrauensverhältnis vorab da ist (Beziehungsaufbau notwendig)</a:t>
            </a:r>
          </a:p>
          <a:p>
            <a:r>
              <a:rPr lang="de-DE" sz="1400" dirty="0" smtClean="0"/>
              <a:t>Kontrolle</a:t>
            </a:r>
          </a:p>
          <a:p>
            <a:r>
              <a:rPr lang="de-DE" sz="1400" dirty="0" smtClean="0"/>
              <a:t>Prävention eigenständig meistern z.B. in allen Klassen Klassenrat durchführen (betrifft alle)</a:t>
            </a:r>
          </a:p>
          <a:p>
            <a:r>
              <a:rPr lang="de-DE" sz="1400" dirty="0" smtClean="0"/>
              <a:t>keine Hausbesuche auf Wunsch der Schule, Hausbesuch als Methode nicht generell sinnvoll, jeder Sozialarbeiter muss nach Fall, Kapazität und Beziehung dies einschätzen</a:t>
            </a:r>
            <a:endParaRPr lang="de-DE" sz="1400" dirty="0"/>
          </a:p>
        </p:txBody>
      </p:sp>
    </p:spTree>
    <p:extLst>
      <p:ext uri="{BB962C8B-B14F-4D97-AF65-F5344CB8AC3E}">
        <p14:creationId xmlns:p14="http://schemas.microsoft.com/office/powerpoint/2010/main" val="54035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dirty="0"/>
              <a:t>Schulsozialarbeit- Schnittstelle </a:t>
            </a:r>
            <a:r>
              <a:rPr lang="de-DE" dirty="0" smtClean="0"/>
              <a:t>in </a:t>
            </a:r>
            <a:r>
              <a:rPr lang="de-DE" dirty="0"/>
              <a:t>zwei Systemen</a:t>
            </a:r>
          </a:p>
        </p:txBody>
      </p:sp>
      <p:sp>
        <p:nvSpPr>
          <p:cNvPr id="17" name="Inhaltsplatzhalter 16">
            <a:hlinkClick r:id="" action="ppaction://hlinkshowjump?jump=firstslide" highlightClick="1"/>
          </p:cNvPr>
          <p:cNvSpPr>
            <a:spLocks noGrp="1"/>
          </p:cNvSpPr>
          <p:nvPr>
            <p:ph sz="quarter" idx="1"/>
          </p:nvPr>
        </p:nvSpPr>
        <p:spPr>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de-DE" dirty="0"/>
          </a:p>
        </p:txBody>
      </p:sp>
      <p:sp>
        <p:nvSpPr>
          <p:cNvPr id="18" name="Inhaltsplatzhalter 17">
            <a:hlinkClick r:id="" action="ppaction://hlinkshowjump?jump=firstslide" highlightClick="1"/>
          </p:cNvPr>
          <p:cNvSpPr>
            <a:spLocks noGrp="1"/>
          </p:cNvSpPr>
          <p:nvPr>
            <p:ph sz="quarter" idx="2"/>
          </p:nvPr>
        </p:nvSpPr>
        <p:spPr>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e-DE" dirty="0" smtClean="0"/>
              <a:t> </a:t>
            </a:r>
          </a:p>
          <a:p>
            <a:pPr marL="0" indent="0">
              <a:buNone/>
            </a:pPr>
            <a:endParaRPr lang="de-DE" dirty="0"/>
          </a:p>
        </p:txBody>
      </p:sp>
      <p:sp>
        <p:nvSpPr>
          <p:cNvPr id="19" name="Textfeld 18"/>
          <p:cNvSpPr txBox="1"/>
          <p:nvPr/>
        </p:nvSpPr>
        <p:spPr>
          <a:xfrm>
            <a:off x="1522584" y="3361347"/>
            <a:ext cx="1969296" cy="461665"/>
          </a:xfrm>
          <a:prstGeom prst="rect">
            <a:avLst/>
          </a:prstGeom>
          <a:noFill/>
        </p:spPr>
        <p:txBody>
          <a:bodyPr wrap="square" rtlCol="0">
            <a:spAutoFit/>
          </a:bodyPr>
          <a:lstStyle/>
          <a:p>
            <a:r>
              <a:rPr lang="de-DE" sz="2400" b="1" dirty="0" smtClean="0"/>
              <a:t>Jugendhilfe</a:t>
            </a:r>
            <a:endParaRPr lang="de-DE" sz="2400" b="1" dirty="0"/>
          </a:p>
        </p:txBody>
      </p:sp>
      <p:sp>
        <p:nvSpPr>
          <p:cNvPr id="21" name="Textfeld 20"/>
          <p:cNvSpPr txBox="1"/>
          <p:nvPr/>
        </p:nvSpPr>
        <p:spPr>
          <a:xfrm>
            <a:off x="6012160" y="3212976"/>
            <a:ext cx="1440160" cy="523220"/>
          </a:xfrm>
          <a:prstGeom prst="rect">
            <a:avLst/>
          </a:prstGeom>
          <a:noFill/>
        </p:spPr>
        <p:txBody>
          <a:bodyPr wrap="square" rtlCol="0">
            <a:spAutoFit/>
          </a:bodyPr>
          <a:lstStyle/>
          <a:p>
            <a:r>
              <a:rPr lang="de-DE" sz="2800" b="1" dirty="0" smtClean="0"/>
              <a:t>Schule</a:t>
            </a:r>
            <a:endParaRPr lang="de-DE" sz="2800" b="1" dirty="0"/>
          </a:p>
        </p:txBody>
      </p:sp>
      <p:sp>
        <p:nvSpPr>
          <p:cNvPr id="24" name="Textfeld 23"/>
          <p:cNvSpPr txBox="1"/>
          <p:nvPr/>
        </p:nvSpPr>
        <p:spPr>
          <a:xfrm>
            <a:off x="1572101" y="5013176"/>
            <a:ext cx="5544616" cy="1200329"/>
          </a:xfrm>
          <a:prstGeom prst="rect">
            <a:avLst/>
          </a:prstGeom>
          <a:solidFill>
            <a:srgbClr val="FF0000"/>
          </a:solidFill>
        </p:spPr>
        <p:txBody>
          <a:bodyPr wrap="square" rtlCol="0">
            <a:spAutoFit/>
          </a:bodyPr>
          <a:lstStyle/>
          <a:p>
            <a:r>
              <a:rPr lang="de-DE" sz="1200" dirty="0" smtClean="0"/>
              <a:t>Ziel: Zwei Systeme die sich in der Schule treffen um produktiv zusammenzuarbeiten. </a:t>
            </a:r>
          </a:p>
          <a:p>
            <a:r>
              <a:rPr lang="de-DE" sz="1200" dirty="0" smtClean="0"/>
              <a:t>Schulsozialarbeit </a:t>
            </a:r>
            <a:r>
              <a:rPr lang="de-DE" sz="1200" b="1" dirty="0" smtClean="0"/>
              <a:t>kann</a:t>
            </a:r>
            <a:r>
              <a:rPr lang="de-DE" sz="1200" dirty="0" smtClean="0"/>
              <a:t> als Angebot zur Vermittlung, zum Perspektivenwechsel genutzt werden.</a:t>
            </a:r>
          </a:p>
          <a:p>
            <a:r>
              <a:rPr lang="de-DE" sz="1200" dirty="0" smtClean="0"/>
              <a:t>Es braucht beide Systeme, nur Verständnis oder nur Druck allein ist kontraproduktiv</a:t>
            </a:r>
            <a:r>
              <a:rPr lang="de-DE" sz="1200" dirty="0" smtClean="0">
                <a:sym typeface="Wingdings" panose="05000000000000000000" pitchFamily="2" charset="2"/>
              </a:rPr>
              <a:t> beides in Kooperation je nach Einzelfall</a:t>
            </a:r>
            <a:endParaRPr lang="de-DE" sz="1200" dirty="0" smtClean="0"/>
          </a:p>
        </p:txBody>
      </p:sp>
      <p:sp>
        <p:nvSpPr>
          <p:cNvPr id="26" name="Pfeil nach links und rechts 25"/>
          <p:cNvSpPr/>
          <p:nvPr/>
        </p:nvSpPr>
        <p:spPr>
          <a:xfrm>
            <a:off x="3131841" y="3140968"/>
            <a:ext cx="3384376" cy="196901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Andere Aufträge, </a:t>
            </a:r>
            <a:endParaRPr lang="de-DE" sz="1200" dirty="0" smtClean="0">
              <a:solidFill>
                <a:schemeClr val="tx1"/>
              </a:solidFill>
            </a:endParaRPr>
          </a:p>
          <a:p>
            <a:r>
              <a:rPr lang="de-DE" sz="1200" dirty="0" smtClean="0">
                <a:solidFill>
                  <a:schemeClr val="tx1"/>
                </a:solidFill>
              </a:rPr>
              <a:t>andere </a:t>
            </a:r>
            <a:r>
              <a:rPr lang="de-DE" sz="1200" dirty="0">
                <a:solidFill>
                  <a:schemeClr val="tx1"/>
                </a:solidFill>
              </a:rPr>
              <a:t>Rechtsgrundlagen, unterschiedlicher Bildungsbegriff…</a:t>
            </a:r>
          </a:p>
        </p:txBody>
      </p:sp>
    </p:spTree>
    <p:extLst>
      <p:ext uri="{BB962C8B-B14F-4D97-AF65-F5344CB8AC3E}">
        <p14:creationId xmlns:p14="http://schemas.microsoft.com/office/powerpoint/2010/main" val="141578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DE" dirty="0" smtClean="0"/>
              <a:t/>
            </a:r>
            <a:br>
              <a:rPr lang="de-DE" dirty="0" smtClean="0"/>
            </a:br>
            <a:r>
              <a:rPr lang="de-DE" dirty="0"/>
              <a:t/>
            </a:r>
            <a:br>
              <a:rPr lang="de-DE" dirty="0"/>
            </a:br>
            <a:r>
              <a:rPr lang="de-DE" dirty="0" smtClean="0"/>
              <a:t>Für eine gute Zusammenarbeit:</a:t>
            </a:r>
            <a:endParaRPr lang="de-DE" dirty="0"/>
          </a:p>
        </p:txBody>
      </p:sp>
      <p:sp>
        <p:nvSpPr>
          <p:cNvPr id="6" name="Inhaltsplatzhalter 5"/>
          <p:cNvSpPr>
            <a:spLocks noGrp="1"/>
          </p:cNvSpPr>
          <p:nvPr>
            <p:ph sz="quarter" idx="1"/>
          </p:nvPr>
        </p:nvSpPr>
        <p:spPr/>
        <p:txBody>
          <a:bodyPr>
            <a:normAutofit/>
          </a:bodyPr>
          <a:lstStyle/>
          <a:p>
            <a:pPr marL="0" indent="0">
              <a:buNone/>
            </a:pPr>
            <a:r>
              <a:rPr lang="de-DE" sz="1600" dirty="0" smtClean="0"/>
              <a:t>Die Dienst- und Fachaufsicht liegt beim Anstellungsträger z.B. Kommune.</a:t>
            </a:r>
          </a:p>
          <a:p>
            <a:pPr marL="0" indent="0">
              <a:buNone/>
            </a:pPr>
            <a:endParaRPr lang="de-DE" sz="1600" dirty="0" smtClean="0"/>
          </a:p>
          <a:p>
            <a:pPr marL="0" indent="0">
              <a:buNone/>
            </a:pPr>
            <a:r>
              <a:rPr lang="de-DE" sz="1600" dirty="0" smtClean="0"/>
              <a:t>„</a:t>
            </a:r>
            <a:r>
              <a:rPr lang="de-DE" sz="1600" i="1" dirty="0" smtClean="0"/>
              <a:t>Die </a:t>
            </a:r>
            <a:r>
              <a:rPr lang="de-DE" sz="1600" i="1" dirty="0" err="1"/>
              <a:t>MitarbeiterInnen</a:t>
            </a:r>
            <a:r>
              <a:rPr lang="de-DE" sz="1600" i="1" dirty="0"/>
              <a:t> der Schulsozialarbeit sind nicht dem Schulleiter unterstellt (Ausnahme § 41 Schulgesetz Baden-Württemberg bzgl. dem geordneten Schulbetrieb). (…) Die Kompetenzen der Schulsozialarbeit sollen durch eine schriftliche Vereinbarung mit dem Schulleiter festgelegt werden. Dies sind notwendige </a:t>
            </a:r>
            <a:r>
              <a:rPr lang="de-DE" sz="1600" b="1" i="1" dirty="0"/>
              <a:t>regelmäßig </a:t>
            </a:r>
            <a:r>
              <a:rPr lang="de-DE" sz="1600" b="1" i="1" dirty="0" smtClean="0"/>
              <a:t>Abstimmungen </a:t>
            </a:r>
            <a:r>
              <a:rPr lang="de-DE" sz="1600" b="1" i="1" dirty="0"/>
              <a:t>gleichberechtigter Partner</a:t>
            </a:r>
            <a:r>
              <a:rPr lang="de-DE" sz="1600" b="1" i="1" dirty="0" smtClean="0"/>
              <a:t>.“</a:t>
            </a:r>
            <a:r>
              <a:rPr lang="de-DE" sz="1600" b="1" i="1" dirty="0"/>
              <a:t> </a:t>
            </a:r>
            <a:r>
              <a:rPr lang="de-DE" sz="1600" i="1" dirty="0" smtClean="0"/>
              <a:t>(</a:t>
            </a:r>
            <a:r>
              <a:rPr lang="de-DE" sz="1600" dirty="0"/>
              <a:t>Richtlinie zur Förderung der Schulsozialarbeit (2013): S.4 </a:t>
            </a:r>
          </a:p>
        </p:txBody>
      </p:sp>
    </p:spTree>
    <p:extLst>
      <p:ext uri="{BB962C8B-B14F-4D97-AF65-F5344CB8AC3E}">
        <p14:creationId xmlns:p14="http://schemas.microsoft.com/office/powerpoint/2010/main" val="1971184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_Landratsamt Ravensburg">
  <a:themeElements>
    <a:clrScheme name="Landratsamt Ravensbur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ndratsamt Ravensbur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ndratsamt Ravensbur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ndratsamt Ravensbur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ndratsamt Ravensbur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ndratsamt Ravensbur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ndratsamt Ravensbur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ndratsamt Ravensbur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ndratsamt Ravensbur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ndratsamt Ravensbur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ndratsamt Ravensbur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ndratsamt Ravensbur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ndratsamt Ravensbur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ndratsamt Ravensbur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_Landratsamt Ravensburg</Template>
  <TotalTime>0</TotalTime>
  <Words>537</Words>
  <Application>Microsoft Office PowerPoint</Application>
  <PresentationFormat>Bildschirmpräsentation (4:3)</PresentationFormat>
  <Paragraphs>57</Paragraphs>
  <Slides>7</Slides>
  <Notes>0</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_Landratsamt Ravensburg</vt:lpstr>
      <vt:lpstr> Starke Netzwerke vor Ort – Schulabsentismus vermeiden  Amtzell 06.11.2019  Möglichkeiten und Grenzen der Jugendhilfe </vt:lpstr>
      <vt:lpstr>Rechtliche Situation</vt:lpstr>
      <vt:lpstr>Fachliche Möglichkeiten und Grenzen</vt:lpstr>
      <vt:lpstr>Schulsozialarbeit- Schnittstelle in zwei Systemen</vt:lpstr>
      <vt:lpstr>Schulabsentismus eine Aufgabe von Schulsozialarbeit?</vt:lpstr>
      <vt:lpstr>Schulsozialarbeit- Schnittstelle in zwei Systemen</vt:lpstr>
      <vt:lpstr>  Für eine gute Zusammenarbeit:</vt:lpstr>
    </vt:vector>
  </TitlesOfParts>
  <Company>Landratsamt Ravensburg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Ziminski, Melanie</dc:creator>
  <cp:lastModifiedBy>ju3211</cp:lastModifiedBy>
  <cp:revision>60</cp:revision>
  <dcterms:created xsi:type="dcterms:W3CDTF">2017-06-14T06:24:19Z</dcterms:created>
  <dcterms:modified xsi:type="dcterms:W3CDTF">2019-11-04T14:49:50Z</dcterms:modified>
</cp:coreProperties>
</file>